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06203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7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876" y="56"/>
      </p:cViewPr>
      <p:guideLst>
        <p:guide orient="horz" pos="2381"/>
        <p:guide pos="33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528" y="1237197"/>
            <a:ext cx="9027319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7547" y="3970580"/>
            <a:ext cx="7965281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60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91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00207" y="402483"/>
            <a:ext cx="2290018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0152" y="402483"/>
            <a:ext cx="6737300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07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17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620" y="1884671"/>
            <a:ext cx="9160073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620" y="5059035"/>
            <a:ext cx="9160073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59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0151" y="2012414"/>
            <a:ext cx="4513659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65" y="2012414"/>
            <a:ext cx="4513659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0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34" y="402484"/>
            <a:ext cx="9160073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35" y="1853171"/>
            <a:ext cx="449291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35" y="2761381"/>
            <a:ext cx="4492916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565" y="1853171"/>
            <a:ext cx="451504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565" y="2761381"/>
            <a:ext cx="451504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02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71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3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34" y="503978"/>
            <a:ext cx="342534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5043" y="1088455"/>
            <a:ext cx="5376565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34" y="2267902"/>
            <a:ext cx="342534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74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34" y="503978"/>
            <a:ext cx="342534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15043" y="1088455"/>
            <a:ext cx="5376565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34" y="2267902"/>
            <a:ext cx="342534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57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0151" y="402484"/>
            <a:ext cx="9160073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151" y="2012414"/>
            <a:ext cx="9160073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151" y="7006700"/>
            <a:ext cx="238958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CFB97A-DB44-4938-88AA-D957DE9294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99" y="7006700"/>
            <a:ext cx="358437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00640" y="7006700"/>
            <a:ext cx="238958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8A81EC-5ECB-43A3-A187-A3199B1FE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27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haraworks.Japan@gmail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55">
            <a:extLst>
              <a:ext uri="{FF2B5EF4-FFF2-40B4-BE49-F238E27FC236}">
                <a16:creationId xmlns:a16="http://schemas.microsoft.com/office/drawing/2014/main" id="{8CD34975-EBB1-783A-7E8D-BBBE0BEA6B41}"/>
              </a:ext>
            </a:extLst>
          </p:cNvPr>
          <p:cNvSpPr/>
          <p:nvPr/>
        </p:nvSpPr>
        <p:spPr>
          <a:xfrm>
            <a:off x="500607" y="1439560"/>
            <a:ext cx="9635117" cy="5953447"/>
          </a:xfrm>
          <a:prstGeom prst="rect">
            <a:avLst/>
          </a:prstGeom>
          <a:solidFill>
            <a:srgbClr val="F7FFC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63503">
              <a:defRPr/>
            </a:pPr>
            <a:endParaRPr lang="ja-JP" altLang="en-US" sz="1897" kern="0" dirty="0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四角形 59">
            <a:extLst>
              <a:ext uri="{FF2B5EF4-FFF2-40B4-BE49-F238E27FC236}">
                <a16:creationId xmlns:a16="http://schemas.microsoft.com/office/drawing/2014/main" id="{6A1B5E9D-5D61-730A-8969-18060F82FF6E}"/>
              </a:ext>
            </a:extLst>
          </p:cNvPr>
          <p:cNvSpPr/>
          <p:nvPr/>
        </p:nvSpPr>
        <p:spPr>
          <a:xfrm>
            <a:off x="711885" y="5163690"/>
            <a:ext cx="9140502" cy="1022625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00B050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defTabSz="963503">
              <a:defRPr/>
            </a:pPr>
            <a:r>
              <a:rPr lang="en-US" altLang="ja-JP" sz="1475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75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475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defTabSz="963503">
              <a:defRPr/>
            </a:pPr>
            <a:r>
              <a:rPr lang="ja-JP" altLang="en-US" sz="1475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プログラムは、三鷹ネットワーク大学の民学産公協働研究事業の対象プログラムです。参加されるみなさまには、個人情報やお顔が特定されない形で、作品やシート類、実施風景などの写真撮影と、アンケート集計結果などの、実施報告書やホームページなどへの使用・掲載のご許諾をお願いしております。</a:t>
            </a:r>
          </a:p>
        </p:txBody>
      </p:sp>
      <p:sp>
        <p:nvSpPr>
          <p:cNvPr id="6" name="テキストボックス 60">
            <a:extLst>
              <a:ext uri="{FF2B5EF4-FFF2-40B4-BE49-F238E27FC236}">
                <a16:creationId xmlns:a16="http://schemas.microsoft.com/office/drawing/2014/main" id="{EB7A1736-E69C-0473-489E-0867827FC244}"/>
              </a:ext>
            </a:extLst>
          </p:cNvPr>
          <p:cNvSpPr txBox="1"/>
          <p:nvPr/>
        </p:nvSpPr>
        <p:spPr>
          <a:xfrm>
            <a:off x="585872" y="1522778"/>
            <a:ext cx="9448630" cy="3627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3503"/>
            <a:r>
              <a:rPr lang="ja-JP" altLang="en-US" sz="1686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「○○に会いにいこう、動物がいなくなった、三鷹の森を守ろう、名物をたべにいこう、など三鷹や三鷹の近くがテーマのものがたりを考えながらすごろくボードゲームを作ります。今回は、いろいろなカードを組み合わせて簡単にできますので、前にすごろくづくりに参加したことがある人も、ぜひまたチャレンジしてみてください。</a:t>
            </a:r>
            <a:endParaRPr lang="en-US" altLang="ja-JP" sz="1686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日時：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2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月８日(日)　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13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: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30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～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16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: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30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（受付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13:15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～）</a:t>
            </a:r>
            <a:endParaRPr lang="ja-JP" altLang="en-US" sz="1106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場所：三鷹市芸術文化センター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B1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創作室</a:t>
            </a: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講師：キャラワークスジャパン　西岡直実</a:t>
            </a:r>
            <a:endParaRPr lang="en-US" altLang="ja-JP" sz="1686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対象：小中学生</a:t>
            </a:r>
            <a:endParaRPr lang="en-US" altLang="ja-JP" sz="1686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　　</a:t>
            </a:r>
            <a:r>
              <a:rPr lang="en-US" altLang="ja-JP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※</a:t>
            </a:r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低学年は親子でのご参加をお願いします。</a:t>
            </a:r>
            <a:r>
              <a:rPr lang="en-US" altLang="ja-JP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3</a:t>
            </a:r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年生以上は</a:t>
            </a:r>
            <a:endParaRPr lang="en-US" altLang="ja-JP" sz="1475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　　　お子さんだけでも参加できますが、親子での参加も大歓迎です。</a:t>
            </a: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参加費：無料</a:t>
            </a:r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（三鷹ネットワーク大学との民学産公協働事業です）</a:t>
            </a:r>
            <a:r>
              <a:rPr lang="ja-JP" altLang="en-US" sz="1264" b="1" dirty="0">
                <a:solidFill>
                  <a:srgbClr val="FF0000"/>
                </a:solidFill>
                <a:latin typeface="Meiryo UI" panose="020B0604030504040204" charset="-128"/>
                <a:ea typeface="Meiryo UI" panose="020B0604030504040204" charset="-128"/>
              </a:rPr>
              <a:t>　</a:t>
            </a:r>
            <a:endParaRPr lang="ja-JP" altLang="en-US" sz="1475" b="1" dirty="0">
              <a:solidFill>
                <a:srgbClr val="FF0000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持ち物：筆記用具、水筒など</a:t>
            </a: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定員：先着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15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名（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10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組）　最終申込み締切：２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/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６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(</a:t>
            </a:r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金</a:t>
            </a:r>
            <a:r>
              <a:rPr lang="en-US" altLang="ja-JP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)</a:t>
            </a:r>
          </a:p>
          <a:p>
            <a:pPr defTabSz="963503"/>
            <a:r>
              <a:rPr lang="ja-JP" altLang="en-US" sz="1686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　　</a:t>
            </a:r>
            <a:r>
              <a:rPr lang="en-US" altLang="ja-JP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※</a:t>
            </a:r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会場でのマスクの着用は自由ですが、当日</a:t>
            </a:r>
            <a:r>
              <a:rPr lang="en-US" altLang="ja-JP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37.5</a:t>
            </a:r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℃以上の熱の</a:t>
            </a:r>
            <a:endParaRPr lang="en-US" altLang="ja-JP" sz="1475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475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　　　　ある方は、参加をご遠慮いただく場合があります。</a:t>
            </a:r>
            <a:endParaRPr lang="en-US" altLang="ja-JP" sz="1475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" name="四角形 59">
            <a:extLst>
              <a:ext uri="{FF2B5EF4-FFF2-40B4-BE49-F238E27FC236}">
                <a16:creationId xmlns:a16="http://schemas.microsoft.com/office/drawing/2014/main" id="{BA06AA66-73A2-CE0E-E0DC-0CC65F3DD648}"/>
              </a:ext>
            </a:extLst>
          </p:cNvPr>
          <p:cNvSpPr/>
          <p:nvPr/>
        </p:nvSpPr>
        <p:spPr>
          <a:xfrm>
            <a:off x="711885" y="6307386"/>
            <a:ext cx="9140502" cy="890595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00B050"/>
            </a:solidFill>
            <a:prstDash val="sysDash"/>
            <a:miter lim="800000"/>
          </a:ln>
          <a:effectLst/>
        </p:spPr>
        <p:txBody>
          <a:bodyPr rtlCol="0" anchor="ctr"/>
          <a:lstStyle/>
          <a:p>
            <a:pPr algn="ctr" defTabSz="963503">
              <a:defRPr/>
            </a:pPr>
            <a:endParaRPr lang="ja-JP" altLang="en-US" sz="1897" kern="0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テキストボックス 60">
            <a:extLst>
              <a:ext uri="{FF2B5EF4-FFF2-40B4-BE49-F238E27FC236}">
                <a16:creationId xmlns:a16="http://schemas.microsoft.com/office/drawing/2014/main" id="{5AA250E2-F16D-5CD2-11E9-D40C02369B50}"/>
              </a:ext>
            </a:extLst>
          </p:cNvPr>
          <p:cNvSpPr txBox="1"/>
          <p:nvPr/>
        </p:nvSpPr>
        <p:spPr>
          <a:xfrm>
            <a:off x="762408" y="6322827"/>
            <a:ext cx="8275584" cy="773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3503"/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お申込み：①参加されるお子さんのお名前、②学校、③学年、④保護者の方のお名前、⑤非常時の</a:t>
            </a:r>
            <a:endParaRPr lang="en-US" altLang="ja-JP" sz="1475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　　　　　連絡先、⑥親子参加か、お子さんだけの参加かを書いて、キャラワークス・ジャパンまで</a:t>
            </a:r>
            <a:endParaRPr lang="en-US" altLang="ja-JP" sz="1475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defTabSz="963503"/>
            <a:r>
              <a:rPr lang="en-US" altLang="ja-JP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E-mail</a:t>
            </a:r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：</a:t>
            </a:r>
            <a:r>
              <a:rPr lang="en-US" altLang="ja-JP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  <a:hlinkClick r:id="rId2"/>
              </a:rPr>
              <a:t>charaworks.Japan@gmail.com</a:t>
            </a:r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　　</a:t>
            </a:r>
            <a:r>
              <a:rPr lang="en-US" altLang="ja-JP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TEL</a:t>
            </a:r>
            <a:r>
              <a:rPr lang="ja-JP" altLang="en-US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：</a:t>
            </a:r>
            <a:r>
              <a:rPr lang="en-US" altLang="ja-JP" sz="1475" b="1" dirty="0">
                <a:solidFill>
                  <a:prstClr val="black"/>
                </a:solidFill>
                <a:latin typeface="Meiryo UI" panose="020B0604030504040204" charset="-128"/>
                <a:ea typeface="Meiryo UI" panose="020B0604030504040204" charset="-128"/>
              </a:rPr>
              <a:t>0422-77-9330</a:t>
            </a:r>
            <a:endParaRPr lang="ja-JP" altLang="en-US" sz="1159" b="1" dirty="0">
              <a:solidFill>
                <a:prstClr val="black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9" name="四角形 16">
            <a:extLst>
              <a:ext uri="{FF2B5EF4-FFF2-40B4-BE49-F238E27FC236}">
                <a16:creationId xmlns:a16="http://schemas.microsoft.com/office/drawing/2014/main" id="{3665491E-54FC-CB37-1646-4F4323066AF1}"/>
              </a:ext>
            </a:extLst>
          </p:cNvPr>
          <p:cNvSpPr/>
          <p:nvPr/>
        </p:nvSpPr>
        <p:spPr>
          <a:xfrm>
            <a:off x="492629" y="177428"/>
            <a:ext cx="9635117" cy="7118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63503">
              <a:defRPr/>
            </a:pPr>
            <a:endParaRPr lang="ja-JP" altLang="en-US" sz="2107" kern="0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pic>
        <p:nvPicPr>
          <p:cNvPr id="10" name="図形 1" descr="qrcode_202105261806">
            <a:extLst>
              <a:ext uri="{FF2B5EF4-FFF2-40B4-BE49-F238E27FC236}">
                <a16:creationId xmlns:a16="http://schemas.microsoft.com/office/drawing/2014/main" id="{F444D357-3E44-8A51-12FC-6BC88115B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7992" y="6385701"/>
            <a:ext cx="763872" cy="763872"/>
          </a:xfrm>
          <a:prstGeom prst="rect">
            <a:avLst/>
          </a:prstGeom>
        </p:spPr>
      </p:pic>
      <p:sp>
        <p:nvSpPr>
          <p:cNvPr id="11" name="四角形 6">
            <a:extLst>
              <a:ext uri="{FF2B5EF4-FFF2-40B4-BE49-F238E27FC236}">
                <a16:creationId xmlns:a16="http://schemas.microsoft.com/office/drawing/2014/main" id="{0C9D71ED-CE36-05E8-C1BF-B3B91143A44D}"/>
              </a:ext>
            </a:extLst>
          </p:cNvPr>
          <p:cNvSpPr/>
          <p:nvPr/>
        </p:nvSpPr>
        <p:spPr>
          <a:xfrm>
            <a:off x="492629" y="884260"/>
            <a:ext cx="9635117" cy="568626"/>
          </a:xfrm>
          <a:prstGeom prst="rect">
            <a:avLst/>
          </a:prstGeom>
          <a:solidFill>
            <a:srgbClr val="FFFF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63503">
              <a:defRPr/>
            </a:pPr>
            <a:endParaRPr lang="ja-JP" altLang="en-US" sz="1897" kern="0" dirty="0">
              <a:solidFill>
                <a:srgbClr val="FFFF00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2" name="テキストボックス 56">
            <a:extLst>
              <a:ext uri="{FF2B5EF4-FFF2-40B4-BE49-F238E27FC236}">
                <a16:creationId xmlns:a16="http://schemas.microsoft.com/office/drawing/2014/main" id="{D2E83AD4-650A-C158-A783-989E33BE4C96}"/>
              </a:ext>
            </a:extLst>
          </p:cNvPr>
          <p:cNvSpPr txBox="1"/>
          <p:nvPr/>
        </p:nvSpPr>
        <p:spPr>
          <a:xfrm>
            <a:off x="864186" y="953101"/>
            <a:ext cx="8936251" cy="481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63503"/>
            <a:r>
              <a:rPr lang="en-US" altLang="ja-JP" sz="2529" b="1" kern="100" dirty="0">
                <a:solidFill>
                  <a:srgbClr val="A5184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529" b="1" kern="100" dirty="0">
                <a:solidFill>
                  <a:srgbClr val="A5184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529" b="1" kern="100" dirty="0">
                <a:solidFill>
                  <a:srgbClr val="A5184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2529" b="1" kern="100" dirty="0">
                <a:solidFill>
                  <a:srgbClr val="A5184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親子で参加！　カードで作る物語すごろくボードゲーム</a:t>
            </a:r>
            <a:endParaRPr lang="ja-JP" altLang="en-US" sz="2529" dirty="0">
              <a:solidFill>
                <a:srgbClr val="A5184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1388FE-E7A2-6C1B-B55D-AB33D11F80B6}"/>
              </a:ext>
            </a:extLst>
          </p:cNvPr>
          <p:cNvSpPr/>
          <p:nvPr/>
        </p:nvSpPr>
        <p:spPr>
          <a:xfrm>
            <a:off x="736505" y="318949"/>
            <a:ext cx="9172334" cy="4137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63503">
              <a:defRPr/>
            </a:pPr>
            <a:endParaRPr kumimoji="1" lang="ja-JP" altLang="en-US" sz="2107" kern="0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9E5538C-C7A3-FF73-D803-25359181F76A}"/>
              </a:ext>
            </a:extLst>
          </p:cNvPr>
          <p:cNvSpPr txBox="1"/>
          <p:nvPr/>
        </p:nvSpPr>
        <p:spPr>
          <a:xfrm>
            <a:off x="2750706" y="311126"/>
            <a:ext cx="5143931" cy="416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3503"/>
            <a:r>
              <a:rPr kumimoji="1" lang="ja-JP" altLang="en-US" sz="2107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キャラキッズ　冬の特別プログラム２０２６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64C3663-C2AE-C873-0B7C-BBF80E184C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6" r="26557"/>
          <a:stretch>
            <a:fillRect/>
          </a:stretch>
        </p:blipFill>
        <p:spPr>
          <a:xfrm>
            <a:off x="6417984" y="2444827"/>
            <a:ext cx="2117050" cy="2128494"/>
          </a:xfrm>
          <a:prstGeom prst="rect">
            <a:avLst/>
          </a:prstGeom>
        </p:spPr>
      </p:pic>
      <p:pic>
        <p:nvPicPr>
          <p:cNvPr id="3" name="図 2" descr="設計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B4DE650-9FA0-FF5E-E8FC-D9E6EF6B7F1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3" t="9812"/>
          <a:stretch>
            <a:fillRect/>
          </a:stretch>
        </p:blipFill>
        <p:spPr>
          <a:xfrm rot="10800000">
            <a:off x="8721722" y="2444824"/>
            <a:ext cx="1148091" cy="786904"/>
          </a:xfrm>
          <a:prstGeom prst="rect">
            <a:avLst/>
          </a:prstGeom>
        </p:spPr>
      </p:pic>
      <p:pic>
        <p:nvPicPr>
          <p:cNvPr id="16" name="図 15" descr="カレンダー&#10;&#10;AI 生成コンテンツは誤りを含む可能性があります。">
            <a:extLst>
              <a:ext uri="{FF2B5EF4-FFF2-40B4-BE49-F238E27FC236}">
                <a16:creationId xmlns:a16="http://schemas.microsoft.com/office/drawing/2014/main" id="{F2D358A1-E2D0-707C-1CA4-6FD08F5D866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" t="22644" r="46539" b="6211"/>
          <a:stretch>
            <a:fillRect/>
          </a:stretch>
        </p:blipFill>
        <p:spPr>
          <a:xfrm rot="10800000">
            <a:off x="8717494" y="3454742"/>
            <a:ext cx="1134546" cy="113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12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370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Aptos</vt:lpstr>
      <vt:lpstr>Aptos Display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直実 西岡</dc:creator>
  <cp:lastModifiedBy>直実 西岡</cp:lastModifiedBy>
  <cp:revision>3</cp:revision>
  <dcterms:created xsi:type="dcterms:W3CDTF">2025-08-06T01:48:21Z</dcterms:created>
  <dcterms:modified xsi:type="dcterms:W3CDTF">2025-12-25T04:19:29Z</dcterms:modified>
</cp:coreProperties>
</file>